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3431" y="885825"/>
            <a:ext cx="14496122" cy="127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0"/>
              </a:lnSpc>
            </a:pPr>
            <a:r>
              <a:rPr lang="en-US" sz="7486">
                <a:solidFill>
                  <a:srgbClr val="FFFFFF"/>
                </a:solidFill>
                <a:latin typeface="Montserrat Bold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35572" y="8767127"/>
            <a:ext cx="60331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TEAM-DATASTARS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5939" y="2067270"/>
            <a:ext cx="136111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KHARAGPUR DATA SCIENCE HACKATHON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5939" y="5395479"/>
            <a:ext cx="1424178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Algorithmic Trading Model Development for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BTC/USDT Crypto Market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5939" y="3860482"/>
            <a:ext cx="65071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Problem Statement: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55375" y="159703"/>
            <a:ext cx="65772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24340"/>
            <a:ext cx="162203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AUTOARIMA MODEL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2605" y="3638103"/>
            <a:ext cx="15456456" cy="530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3785">
                <a:solidFill>
                  <a:srgbClr val="FFFFFF"/>
                </a:solidFill>
                <a:latin typeface="Canva Sans Bold"/>
              </a:rPr>
              <a:t>Why AutoARIMA is Suitable for the Dynamic and Non-linear Nature of Crypto Market Data:</a:t>
            </a:r>
          </a:p>
          <a:p>
            <a:pPr algn="ctr">
              <a:lnSpc>
                <a:spcPts val="5299"/>
              </a:lnSpc>
            </a:pPr>
          </a:p>
          <a:p>
            <a:pPr algn="ctr">
              <a:lnSpc>
                <a:spcPts val="5299"/>
              </a:lnSpc>
            </a:pPr>
            <a:r>
              <a:rPr lang="en-US" sz="3785">
                <a:solidFill>
                  <a:srgbClr val="FFFFFF"/>
                </a:solidFill>
                <a:latin typeface="Canva Sans"/>
              </a:rPr>
              <a:t>1.</a:t>
            </a:r>
            <a:r>
              <a:rPr lang="en-US" sz="3785">
                <a:solidFill>
                  <a:srgbClr val="FFFFFF"/>
                </a:solidFill>
                <a:latin typeface="Canva Sans Semi-Bold"/>
              </a:rPr>
              <a:t>Adaptable to Non-Linear Trends</a:t>
            </a:r>
          </a:p>
          <a:p>
            <a:pPr algn="ctr">
              <a:lnSpc>
                <a:spcPts val="5299"/>
              </a:lnSpc>
            </a:pPr>
          </a:p>
          <a:p>
            <a:pPr algn="ctr">
              <a:lnSpc>
                <a:spcPts val="5299"/>
              </a:lnSpc>
            </a:pPr>
            <a:r>
              <a:rPr lang="en-US" sz="3785">
                <a:solidFill>
                  <a:srgbClr val="FFFFFF"/>
                </a:solidFill>
                <a:latin typeface="Canva Sans Semi-Bold"/>
              </a:rPr>
              <a:t>2.Handles Volatility and Market Dynamics</a:t>
            </a:r>
          </a:p>
          <a:p>
            <a:pPr algn="ctr">
              <a:lnSpc>
                <a:spcPts val="5299"/>
              </a:lnSpc>
            </a:pPr>
          </a:p>
          <a:p>
            <a:pPr algn="ctr">
              <a:lnSpc>
                <a:spcPts val="5299"/>
              </a:lnSpc>
            </a:pPr>
            <a:r>
              <a:rPr lang="en-US" sz="3785">
                <a:solidFill>
                  <a:srgbClr val="FFFFFF"/>
                </a:solidFill>
                <a:latin typeface="Canva Sans Semi-Bold"/>
              </a:rPr>
              <a:t>3.Captures Seasonal Patterns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703" y="2102955"/>
            <a:ext cx="7098086" cy="4706364"/>
          </a:xfrm>
          <a:custGeom>
            <a:avLst/>
            <a:gdLst/>
            <a:ahLst/>
            <a:cxnLst/>
            <a:rect r="r" b="b" t="t" l="l"/>
            <a:pathLst>
              <a:path h="4706364" w="7098086">
                <a:moveTo>
                  <a:pt x="0" y="0"/>
                </a:moveTo>
                <a:lnTo>
                  <a:pt x="7098086" y="0"/>
                </a:lnTo>
                <a:lnTo>
                  <a:pt x="7098086" y="4706364"/>
                </a:lnTo>
                <a:lnTo>
                  <a:pt x="0" y="470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6" r="0" b="-14639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777283" y="3019186"/>
            <a:ext cx="6236510" cy="6351156"/>
          </a:xfrm>
          <a:custGeom>
            <a:avLst/>
            <a:gdLst/>
            <a:ahLst/>
            <a:cxnLst/>
            <a:rect r="r" b="b" t="t" l="l"/>
            <a:pathLst>
              <a:path h="6351156" w="6236510">
                <a:moveTo>
                  <a:pt x="0" y="0"/>
                </a:moveTo>
                <a:lnTo>
                  <a:pt x="6236511" y="0"/>
                </a:lnTo>
                <a:lnTo>
                  <a:pt x="6236511" y="6351156"/>
                </a:lnTo>
                <a:lnTo>
                  <a:pt x="0" y="6351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" t="-62263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4163951" y="6809319"/>
            <a:ext cx="1069250" cy="10692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92346" y="8045842"/>
            <a:ext cx="1212458" cy="12124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04804" y="7938436"/>
            <a:ext cx="1319864" cy="13198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72697" y="7938436"/>
            <a:ext cx="1319864" cy="13198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44961" y="7938436"/>
            <a:ext cx="1212458" cy="12124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635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07179" y="6093703"/>
            <a:ext cx="1250240" cy="125024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635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42083" y="4087817"/>
            <a:ext cx="1415336" cy="141533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03200" y="635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18215" y="2299584"/>
            <a:ext cx="1439204" cy="143920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203200" y="635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319653" y="159703"/>
            <a:ext cx="76486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FLOW CHART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457419" y="1639652"/>
            <a:ext cx="1319864" cy="131986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016547" y="1639652"/>
            <a:ext cx="1319864" cy="131986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133663" y="1639652"/>
            <a:ext cx="1212458" cy="121245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575674" y="1585948"/>
            <a:ext cx="1319864" cy="131986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587" y="2372548"/>
            <a:ext cx="7707607" cy="5172229"/>
          </a:xfrm>
          <a:custGeom>
            <a:avLst/>
            <a:gdLst/>
            <a:ahLst/>
            <a:cxnLst/>
            <a:rect r="r" b="b" t="t" l="l"/>
            <a:pathLst>
              <a:path h="5172229" w="7707607">
                <a:moveTo>
                  <a:pt x="0" y="0"/>
                </a:moveTo>
                <a:lnTo>
                  <a:pt x="7707607" y="0"/>
                </a:lnTo>
                <a:lnTo>
                  <a:pt x="7707607" y="5172229"/>
                </a:lnTo>
                <a:lnTo>
                  <a:pt x="0" y="5172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6" t="0" r="-144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27309" y="2391077"/>
            <a:ext cx="9326418" cy="5135171"/>
          </a:xfrm>
          <a:custGeom>
            <a:avLst/>
            <a:gdLst/>
            <a:ahLst/>
            <a:cxnLst/>
            <a:rect r="r" b="b" t="t" l="l"/>
            <a:pathLst>
              <a:path h="5135171" w="9326418">
                <a:moveTo>
                  <a:pt x="0" y="0"/>
                </a:moveTo>
                <a:lnTo>
                  <a:pt x="9326418" y="0"/>
                </a:lnTo>
                <a:lnTo>
                  <a:pt x="9326418" y="5135171"/>
                </a:lnTo>
                <a:lnTo>
                  <a:pt x="0" y="513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48" r="0" b="-6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10219" y="159703"/>
            <a:ext cx="139334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BACKTESTING RESULTS</a:t>
            </a:r>
            <a:r>
              <a:rPr lang="en-US" sz="9200">
                <a:solidFill>
                  <a:srgbClr val="FFFFFF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2578" y="1838008"/>
            <a:ext cx="11947553" cy="768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 Bold"/>
              </a:rPr>
              <a:t>1.Gross Profit: 4632.630000000005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2.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Net Profit: -815.8799999999974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3.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Total Closed Trades: 34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4.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Win Rate: 55.88%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5.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Gross Loss: 5448.510000000002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6.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Average Winning Trade: 243.8226315789476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7.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Average Losing Trade: 363.23400000000015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8.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Buy and Hold Return: 44.96%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9.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Average Holding Duration per Trade: 1.0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10.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Max Drawdown: 303865.00%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11.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Sharpe Ratio: -2.712737203706029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12.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Sortino Ratio: -2.2461555894136462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13.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Largest Losing Trade: 970.6200000000026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14.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Largest Winning Trade: 1375.1600000000108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15.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Max Dip in Running Trade: 3037.6500000000087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16.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Average Dip in Running Trade: 232018.04294119054</a:t>
            </a:r>
          </a:p>
          <a:p>
            <a:pPr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Canva Sans"/>
              </a:rPr>
              <a:t>17.</a:t>
            </a:r>
            <a:r>
              <a:rPr lang="en-US" sz="2563">
                <a:solidFill>
                  <a:srgbClr val="FFFFFF"/>
                </a:solidFill>
                <a:latin typeface="Canva Sans Bold"/>
              </a:rPr>
              <a:t>R2 Score: 0.9993828972526454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2578" y="105092"/>
            <a:ext cx="153886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HERE ARE THE METRICES RESULT OF OUR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MODEL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9918" y="571500"/>
            <a:ext cx="1198816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RISK MANAGEMENT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1756" y="1938933"/>
            <a:ext cx="17044488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Stop-Loss Or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ders: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Emphasize the use of stop-loss orders to limit potential losses.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Discuss setting stop-loss levels based on technical or fundamental analysis.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Hedging: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Introduce the concept of hedging to offset potential losses.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Highlight how derivatives or inverse assets can be used for hedging.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Continuous Monitoring: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Stress the importance of ongoing monitoring of positions and market conditions.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Discuss the role of real-time data in making informed risk management decisions.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DAF5qrqUQGs</dc:identifier>
  <dcterms:modified xsi:type="dcterms:W3CDTF">2011-08-01T06:04:30Z</dcterms:modified>
  <cp:revision>1</cp:revision>
  <dc:title>Blue Purple Futuristic Modern 3D Tech Company Business Presentation</dc:title>
</cp:coreProperties>
</file>